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70" r:id="rId6"/>
    <p:sldId id="271" r:id="rId7"/>
    <p:sldId id="272" r:id="rId8"/>
    <p:sldId id="273" r:id="rId9"/>
    <p:sldId id="274" r:id="rId10"/>
    <p:sldId id="275" r:id="rId11"/>
    <p:sldId id="276" r:id="rId12"/>
    <p:sldId id="277" r:id="rId13"/>
    <p:sldId id="278" r:id="rId14"/>
    <p:sldId id="258" r:id="rId15"/>
    <p:sldId id="261" r:id="rId16"/>
    <p:sldId id="262" r:id="rId17"/>
    <p:sldId id="259" r:id="rId18"/>
    <p:sldId id="263" r:id="rId19"/>
    <p:sldId id="264" r:id="rId20"/>
    <p:sldId id="26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8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87E5D8-FA97-4DEB-848F-F892E457A1C6}"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597193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7E5D8-FA97-4DEB-848F-F892E457A1C6}"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4067997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7E5D8-FA97-4DEB-848F-F892E457A1C6}"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2497754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7E5D8-FA97-4DEB-848F-F892E457A1C6}"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4109594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87E5D8-FA97-4DEB-848F-F892E457A1C6}"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2956309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87E5D8-FA97-4DEB-848F-F892E457A1C6}" type="datetimeFigureOut">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3085390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87E5D8-FA97-4DEB-848F-F892E457A1C6}" type="datetimeFigureOut">
              <a:rPr lang="en-US" smtClean="0"/>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170989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87E5D8-FA97-4DEB-848F-F892E457A1C6}" type="datetimeFigureOut">
              <a:rPr lang="en-US" smtClean="0"/>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3307224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7E5D8-FA97-4DEB-848F-F892E457A1C6}" type="datetimeFigureOut">
              <a:rPr lang="en-US" smtClean="0"/>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65704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7E5D8-FA97-4DEB-848F-F892E457A1C6}" type="datetimeFigureOut">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4237619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7E5D8-FA97-4DEB-848F-F892E457A1C6}" type="datetimeFigureOut">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0BE41-1BC7-4B70-9F8A-21C85445A2B0}" type="slidenum">
              <a:rPr lang="en-US" smtClean="0"/>
              <a:t>‹#›</a:t>
            </a:fld>
            <a:endParaRPr lang="en-US"/>
          </a:p>
        </p:txBody>
      </p:sp>
    </p:spTree>
    <p:extLst>
      <p:ext uri="{BB962C8B-B14F-4D97-AF65-F5344CB8AC3E}">
        <p14:creationId xmlns:p14="http://schemas.microsoft.com/office/powerpoint/2010/main" val="381451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7E5D8-FA97-4DEB-848F-F892E457A1C6}" type="datetimeFigureOut">
              <a:rPr lang="en-US" smtClean="0"/>
              <a:t>7/16/2019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E0BE41-1BC7-4B70-9F8A-21C85445A2B0}" type="slidenum">
              <a:rPr lang="en-US" smtClean="0"/>
              <a:t>‹#›</a:t>
            </a:fld>
            <a:endParaRPr lang="en-US"/>
          </a:p>
        </p:txBody>
      </p:sp>
    </p:spTree>
    <p:extLst>
      <p:ext uri="{BB962C8B-B14F-4D97-AF65-F5344CB8AC3E}">
        <p14:creationId xmlns:p14="http://schemas.microsoft.com/office/powerpoint/2010/main" val="1463925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Primary Eye Care and Prevention of Blindness and Visual Impairment.</a:t>
            </a:r>
            <a:br>
              <a:rPr lang="en-US" dirty="0" smtClean="0"/>
            </a:br>
            <a:r>
              <a:rPr lang="en-US" dirty="0" smtClean="0"/>
              <a:t>Vision 2020- The Right to Sight</a:t>
            </a:r>
            <a:br>
              <a:rPr lang="en-US" dirty="0" smtClean="0"/>
            </a:br>
            <a:endParaRPr lang="en-US" dirty="0"/>
          </a:p>
        </p:txBody>
      </p:sp>
      <p:sp>
        <p:nvSpPr>
          <p:cNvPr id="3" name="Subtitle 2"/>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333956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Inter-national Agency for the Prevention of Blindness (IAPB) formed in 1974, is an inter-national non-governmental agency which has a close and complementary relationship with WHO (an international inter-governmental agency in the field of prevention of blindness). </a:t>
            </a:r>
          </a:p>
          <a:p>
            <a:endParaRPr lang="en-US" dirty="0"/>
          </a:p>
        </p:txBody>
      </p:sp>
    </p:spTree>
    <p:extLst>
      <p:ext uri="{BB962C8B-B14F-4D97-AF65-F5344CB8AC3E}">
        <p14:creationId xmlns:p14="http://schemas.microsoft.com/office/powerpoint/2010/main" val="446783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major global initiatives taken for prevention of blindness are:  </a:t>
            </a:r>
            <a:endParaRPr lang="en-US" dirty="0" smtClean="0"/>
          </a:p>
          <a:p>
            <a:r>
              <a:rPr lang="en-US" dirty="0" smtClean="0"/>
              <a:t>Global </a:t>
            </a:r>
            <a:r>
              <a:rPr lang="en-US" dirty="0" err="1"/>
              <a:t>programme</a:t>
            </a:r>
            <a:r>
              <a:rPr lang="en-US" dirty="0"/>
              <a:t> for prevention of blindness. </a:t>
            </a:r>
          </a:p>
          <a:p>
            <a:r>
              <a:rPr lang="en-US" dirty="0" smtClean="0"/>
              <a:t> </a:t>
            </a:r>
            <a:r>
              <a:rPr lang="en-US" dirty="0"/>
              <a:t>Vision 2020: The Right to Sight, and  </a:t>
            </a:r>
            <a:endParaRPr lang="en-US" dirty="0" smtClean="0"/>
          </a:p>
          <a:p>
            <a:r>
              <a:rPr lang="en-US" dirty="0" smtClean="0"/>
              <a:t>Vision </a:t>
            </a:r>
            <a:r>
              <a:rPr lang="en-US" dirty="0"/>
              <a:t>for the future (VFTF).</a:t>
            </a:r>
          </a:p>
        </p:txBody>
      </p:sp>
    </p:spTree>
    <p:extLst>
      <p:ext uri="{BB962C8B-B14F-4D97-AF65-F5344CB8AC3E}">
        <p14:creationId xmlns:p14="http://schemas.microsoft.com/office/powerpoint/2010/main" val="1758468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GLOBAL PROGRAMME FOR CONTROL OF </a:t>
            </a:r>
            <a:r>
              <a:rPr lang="en-US" dirty="0" smtClean="0"/>
              <a:t>BLINDNESS</a:t>
            </a:r>
          </a:p>
          <a:p>
            <a:r>
              <a:rPr lang="en-US" dirty="0" smtClean="0"/>
              <a:t>The </a:t>
            </a:r>
            <a:r>
              <a:rPr lang="en-US" dirty="0"/>
              <a:t>WHO launched a global </a:t>
            </a:r>
            <a:r>
              <a:rPr lang="en-US" dirty="0" err="1"/>
              <a:t>programme</a:t>
            </a:r>
            <a:r>
              <a:rPr lang="en-US" dirty="0"/>
              <a:t> for prevention of blindness in 1978. </a:t>
            </a:r>
            <a:endParaRPr lang="en-US" dirty="0" smtClean="0"/>
          </a:p>
          <a:p>
            <a:r>
              <a:rPr lang="en-US" dirty="0" smtClean="0"/>
              <a:t>In accordance </a:t>
            </a:r>
            <a:r>
              <a:rPr lang="en-US" dirty="0"/>
              <a:t>with which many countries have already come up with a ‘National Blindness Control </a:t>
            </a:r>
            <a:r>
              <a:rPr lang="en-US" dirty="0" err="1"/>
              <a:t>Programme</a:t>
            </a:r>
            <a:r>
              <a:rPr lang="en-US" dirty="0"/>
              <a:t>’. </a:t>
            </a:r>
            <a:r>
              <a:rPr lang="en-US" dirty="0" smtClean="0"/>
              <a:t> </a:t>
            </a:r>
            <a:endParaRPr lang="en-US" dirty="0"/>
          </a:p>
        </p:txBody>
      </p:sp>
    </p:spTree>
    <p:extLst>
      <p:ext uri="{BB962C8B-B14F-4D97-AF65-F5344CB8AC3E}">
        <p14:creationId xmlns:p14="http://schemas.microsoft.com/office/powerpoint/2010/main" val="874501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Control strategies suggested by WHO </a:t>
            </a:r>
            <a:r>
              <a:rPr lang="en-US" dirty="0" smtClean="0"/>
              <a:t>include:</a:t>
            </a:r>
          </a:p>
          <a:p>
            <a:r>
              <a:rPr lang="en-US" dirty="0"/>
              <a:t>1. Assessment of common blinding disorders at local, regional and national levels</a:t>
            </a:r>
            <a:r>
              <a:rPr lang="en-US" dirty="0" smtClean="0"/>
              <a:t>.</a:t>
            </a:r>
          </a:p>
          <a:p>
            <a:r>
              <a:rPr lang="en-US" dirty="0" smtClean="0"/>
              <a:t> </a:t>
            </a:r>
            <a:r>
              <a:rPr lang="en-US" dirty="0"/>
              <a:t>2. Establishment of national level </a:t>
            </a:r>
            <a:r>
              <a:rPr lang="en-US" dirty="0" err="1"/>
              <a:t>programmes</a:t>
            </a:r>
            <a:r>
              <a:rPr lang="en-US" dirty="0"/>
              <a:t> for control of blindness suited to the national and local needs. </a:t>
            </a:r>
            <a:endParaRPr lang="en-US" dirty="0" smtClean="0"/>
          </a:p>
          <a:p>
            <a:r>
              <a:rPr lang="en-US" dirty="0" smtClean="0"/>
              <a:t>3</a:t>
            </a:r>
            <a:r>
              <a:rPr lang="en-US" dirty="0"/>
              <a:t>. Training of eye care providers</a:t>
            </a:r>
            <a:r>
              <a:rPr lang="en-US" dirty="0" smtClean="0"/>
              <a:t>.</a:t>
            </a:r>
          </a:p>
          <a:p>
            <a:r>
              <a:rPr lang="en-US" dirty="0" smtClean="0"/>
              <a:t> </a:t>
            </a:r>
            <a:r>
              <a:rPr lang="en-US" dirty="0"/>
              <a:t>4. Operational research to improve and apply appropriate technology</a:t>
            </a:r>
          </a:p>
        </p:txBody>
      </p:sp>
    </p:spTree>
    <p:extLst>
      <p:ext uri="{BB962C8B-B14F-4D97-AF65-F5344CB8AC3E}">
        <p14:creationId xmlns:p14="http://schemas.microsoft.com/office/powerpoint/2010/main" val="1972036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2020: THE RIGHT TO SIGHT </a:t>
            </a:r>
            <a:endParaRPr lang="en-US" dirty="0"/>
          </a:p>
        </p:txBody>
      </p:sp>
      <p:sp>
        <p:nvSpPr>
          <p:cNvPr id="3" name="Content Placeholder 2"/>
          <p:cNvSpPr>
            <a:spLocks noGrp="1"/>
          </p:cNvSpPr>
          <p:nvPr>
            <p:ph idx="1"/>
          </p:nvPr>
        </p:nvSpPr>
        <p:spPr/>
        <p:txBody>
          <a:bodyPr>
            <a:normAutofit/>
          </a:bodyPr>
          <a:lstStyle/>
          <a:p>
            <a:r>
              <a:rPr lang="en-US" dirty="0" smtClean="0"/>
              <a:t>‘Vision 2020: The Right to Sight’,10 is a global initiative launched by WHO in Geneva on Feb. 18,1999 in a broad coalition with a ‘Task Force of International Non-Governmental </a:t>
            </a:r>
            <a:r>
              <a:rPr lang="en-US" dirty="0" err="1" smtClean="0"/>
              <a:t>Organisations</a:t>
            </a:r>
            <a:r>
              <a:rPr lang="en-US" dirty="0" smtClean="0"/>
              <a:t> (NGOs)’ to combat the gigantic problem of blindness in the world. </a:t>
            </a:r>
            <a:endParaRPr lang="en-US" dirty="0"/>
          </a:p>
        </p:txBody>
      </p:sp>
    </p:spTree>
    <p:extLst>
      <p:ext uri="{BB962C8B-B14F-4D97-AF65-F5344CB8AC3E}">
        <p14:creationId xmlns:p14="http://schemas.microsoft.com/office/powerpoint/2010/main" val="185314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Partners of Vision 2020: Right to Sight include:</a:t>
            </a:r>
          </a:p>
          <a:p>
            <a:r>
              <a:rPr lang="en-US" dirty="0" smtClean="0"/>
              <a:t> I. World Health </a:t>
            </a:r>
            <a:r>
              <a:rPr lang="en-US" dirty="0" err="1" smtClean="0"/>
              <a:t>Organisation</a:t>
            </a:r>
            <a:r>
              <a:rPr lang="en-US" dirty="0" smtClean="0"/>
              <a:t> (WHO), </a:t>
            </a:r>
          </a:p>
          <a:p>
            <a:r>
              <a:rPr lang="en-US" dirty="0" smtClean="0"/>
              <a:t>II. Task Force of International NGOs, which has following members:  International Agency for Prevention of Blindness (IAPB)  </a:t>
            </a:r>
          </a:p>
          <a:p>
            <a:r>
              <a:rPr lang="en-US" dirty="0" smtClean="0"/>
              <a:t>Christopher Blindness Mission (CBM) </a:t>
            </a:r>
          </a:p>
          <a:p>
            <a:r>
              <a:rPr lang="en-US" dirty="0" smtClean="0"/>
              <a:t> Helen Keller International  </a:t>
            </a:r>
          </a:p>
          <a:p>
            <a:r>
              <a:rPr lang="en-US" dirty="0" smtClean="0"/>
              <a:t>ORBIS International  </a:t>
            </a:r>
          </a:p>
          <a:p>
            <a:r>
              <a:rPr lang="en-US" dirty="0" smtClean="0"/>
              <a:t>Sight Savers International </a:t>
            </a:r>
          </a:p>
          <a:p>
            <a:r>
              <a:rPr lang="en-US" dirty="0" smtClean="0"/>
              <a:t> Al Noor Foundation  </a:t>
            </a:r>
          </a:p>
          <a:p>
            <a:r>
              <a:rPr lang="en-US" dirty="0" smtClean="0"/>
              <a:t>International Federation of Ophthalmological Societies</a:t>
            </a:r>
          </a:p>
          <a:p>
            <a:r>
              <a:rPr lang="en-US" dirty="0" smtClean="0"/>
              <a:t>Lions Clubs International Foundation </a:t>
            </a:r>
            <a:endParaRPr lang="en-US" dirty="0"/>
          </a:p>
        </p:txBody>
      </p:sp>
    </p:spTree>
    <p:extLst>
      <p:ext uri="{BB962C8B-B14F-4D97-AF65-F5344CB8AC3E}">
        <p14:creationId xmlns:p14="http://schemas.microsoft.com/office/powerpoint/2010/main" val="2979463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Operation Eye Sight Universal </a:t>
            </a:r>
          </a:p>
          <a:p>
            <a:r>
              <a:rPr lang="en-US" dirty="0" smtClean="0"/>
              <a:t> The Carter Centre Objective of vision 2020.</a:t>
            </a:r>
          </a:p>
          <a:p>
            <a:r>
              <a:rPr lang="en-US" dirty="0" smtClean="0"/>
              <a:t>Objective of this new global initiative is to eliminate avoidable blindness by the year 2020 and to reduce the global burden of blindness which currently affects an estimated 45 million people worldwide.</a:t>
            </a:r>
          </a:p>
          <a:p>
            <a:r>
              <a:rPr lang="en-US" dirty="0" smtClean="0"/>
              <a:t> Implementation of vision 2020. </a:t>
            </a:r>
            <a:endParaRPr lang="en-US" dirty="0"/>
          </a:p>
        </p:txBody>
      </p:sp>
    </p:spTree>
    <p:extLst>
      <p:ext uri="{BB962C8B-B14F-4D97-AF65-F5344CB8AC3E}">
        <p14:creationId xmlns:p14="http://schemas.microsoft.com/office/powerpoint/2010/main" val="1956508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Vision 2020 will be implemented through four phases of five year plans, the first one started in 2000 and second in 2005. </a:t>
            </a:r>
          </a:p>
          <a:p>
            <a:endParaRPr lang="en-US" dirty="0"/>
          </a:p>
          <a:p>
            <a:r>
              <a:rPr lang="en-US" dirty="0" smtClean="0"/>
              <a:t>The two subsequent phases of implementation commenced in 2010 and the last phase in 2015.</a:t>
            </a:r>
          </a:p>
          <a:p>
            <a:endParaRPr lang="en-US" dirty="0"/>
          </a:p>
        </p:txBody>
      </p:sp>
    </p:spTree>
    <p:extLst>
      <p:ext uri="{BB962C8B-B14F-4D97-AF65-F5344CB8AC3E}">
        <p14:creationId xmlns:p14="http://schemas.microsoft.com/office/powerpoint/2010/main" val="30506964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APPROACHES</a:t>
            </a:r>
            <a:endParaRPr lang="en-US" dirty="0"/>
          </a:p>
        </p:txBody>
      </p:sp>
      <p:sp>
        <p:nvSpPr>
          <p:cNvPr id="3" name="Content Placeholder 2"/>
          <p:cNvSpPr>
            <a:spLocks noGrp="1"/>
          </p:cNvSpPr>
          <p:nvPr>
            <p:ph idx="1"/>
          </p:nvPr>
        </p:nvSpPr>
        <p:spPr/>
        <p:txBody>
          <a:bodyPr>
            <a:normAutofit lnSpcReduction="10000"/>
          </a:bodyPr>
          <a:lstStyle/>
          <a:p>
            <a:r>
              <a:rPr lang="en-US" dirty="0" smtClean="0"/>
              <a:t> GLOBAL PROSPECTIVE </a:t>
            </a:r>
          </a:p>
          <a:p>
            <a:r>
              <a:rPr lang="en-US" dirty="0" smtClean="0"/>
              <a:t>Strategic approaches of Vision 2020: Right to Sight (Global prospective) are:  </a:t>
            </a:r>
          </a:p>
          <a:p>
            <a:r>
              <a:rPr lang="en-US" dirty="0" smtClean="0"/>
              <a:t>Disease prevention and control, </a:t>
            </a:r>
          </a:p>
          <a:p>
            <a:r>
              <a:rPr lang="en-US" dirty="0" smtClean="0"/>
              <a:t> Training of eye health personnel,  Strengthening of existing eye care infrastructure,  </a:t>
            </a:r>
          </a:p>
          <a:p>
            <a:r>
              <a:rPr lang="en-US" dirty="0" smtClean="0"/>
              <a:t>Use of appropriate and affordable technology, and  Mobilization of resources.</a:t>
            </a:r>
          </a:p>
          <a:p>
            <a:endParaRPr lang="en-US" dirty="0"/>
          </a:p>
        </p:txBody>
      </p:sp>
    </p:spTree>
    <p:extLst>
      <p:ext uri="{BB962C8B-B14F-4D97-AF65-F5344CB8AC3E}">
        <p14:creationId xmlns:p14="http://schemas.microsoft.com/office/powerpoint/2010/main" val="42899213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prevention and control </a:t>
            </a:r>
            <a:endParaRPr lang="en-US" dirty="0"/>
          </a:p>
        </p:txBody>
      </p:sp>
      <p:sp>
        <p:nvSpPr>
          <p:cNvPr id="3" name="Content Placeholder 2"/>
          <p:cNvSpPr>
            <a:spLocks noGrp="1"/>
          </p:cNvSpPr>
          <p:nvPr>
            <p:ph idx="1"/>
          </p:nvPr>
        </p:nvSpPr>
        <p:spPr/>
        <p:txBody>
          <a:bodyPr>
            <a:normAutofit fontScale="92500"/>
          </a:bodyPr>
          <a:lstStyle/>
          <a:p>
            <a:r>
              <a:rPr lang="en-US" dirty="0" smtClean="0"/>
              <a:t>Globally, WHO has identified five major blinding eye conditions, for immediate attention to achieve the goals of Vision 2020, which are:  </a:t>
            </a:r>
          </a:p>
          <a:p>
            <a:r>
              <a:rPr lang="en-US" dirty="0" smtClean="0"/>
              <a:t>Cataract  </a:t>
            </a:r>
          </a:p>
          <a:p>
            <a:r>
              <a:rPr lang="en-US" dirty="0" smtClean="0"/>
              <a:t>Childhood blindness, </a:t>
            </a:r>
          </a:p>
          <a:p>
            <a:r>
              <a:rPr lang="en-US" dirty="0" smtClean="0"/>
              <a:t> Trachoma,  </a:t>
            </a:r>
          </a:p>
          <a:p>
            <a:r>
              <a:rPr lang="en-US" dirty="0" smtClean="0"/>
              <a:t>Refractive errors and low vision, and</a:t>
            </a:r>
          </a:p>
          <a:p>
            <a:r>
              <a:rPr lang="en-US" dirty="0" err="1" smtClean="0"/>
              <a:t>Onchocerciasis</a:t>
            </a:r>
            <a:r>
              <a:rPr lang="en-US" dirty="0" smtClean="0"/>
              <a:t>. </a:t>
            </a:r>
            <a:endParaRPr lang="en-US" dirty="0"/>
          </a:p>
        </p:txBody>
      </p:sp>
    </p:spTree>
    <p:extLst>
      <p:ext uri="{BB962C8B-B14F-4D97-AF65-F5344CB8AC3E}">
        <p14:creationId xmlns:p14="http://schemas.microsoft.com/office/powerpoint/2010/main" val="1457321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Primary Eye Care and Prevention of Blindness and Visual Impairment.</a:t>
            </a:r>
            <a:br>
              <a:rPr lang="en-US" dirty="0" smtClean="0"/>
            </a:br>
            <a:endParaRPr lang="en-US" dirty="0"/>
          </a:p>
        </p:txBody>
      </p:sp>
      <p:sp>
        <p:nvSpPr>
          <p:cNvPr id="3" name="Content Placeholder 2"/>
          <p:cNvSpPr>
            <a:spLocks noGrp="1"/>
          </p:cNvSpPr>
          <p:nvPr>
            <p:ph idx="1"/>
          </p:nvPr>
        </p:nvSpPr>
        <p:spPr/>
        <p:txBody>
          <a:bodyPr/>
          <a:lstStyle/>
          <a:p>
            <a:r>
              <a:rPr lang="en-US" dirty="0" smtClean="0"/>
              <a:t>Primary eye care is a vital component of primary health care and includes the promotion of eye health and the prevention and treatment of conditions that may lead to visual loss.</a:t>
            </a:r>
            <a:endParaRPr lang="en-US" dirty="0"/>
          </a:p>
        </p:txBody>
      </p:sp>
    </p:spTree>
    <p:extLst>
      <p:ext uri="{BB962C8B-B14F-4D97-AF65-F5344CB8AC3E}">
        <p14:creationId xmlns:p14="http://schemas.microsoft.com/office/powerpoint/2010/main" val="31846882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prevention and control </a:t>
            </a:r>
            <a:endParaRPr lang="en-US" dirty="0"/>
          </a:p>
        </p:txBody>
      </p:sp>
      <p:sp>
        <p:nvSpPr>
          <p:cNvPr id="3" name="Content Placeholder 2"/>
          <p:cNvSpPr>
            <a:spLocks noGrp="1"/>
          </p:cNvSpPr>
          <p:nvPr>
            <p:ph idx="1"/>
          </p:nvPr>
        </p:nvSpPr>
        <p:spPr/>
        <p:txBody>
          <a:bodyPr/>
          <a:lstStyle/>
          <a:p>
            <a:r>
              <a:rPr lang="en-US" dirty="0" smtClean="0"/>
              <a:t>These conditions have been chosen on the basis of their contribution to the burden of blindness, feasibility and affordability of interventions to control them. </a:t>
            </a:r>
          </a:p>
          <a:p>
            <a:r>
              <a:rPr lang="en-US" dirty="0" smtClean="0"/>
              <a:t>Each country will decide on its priorities based on the magnitude of specific blinding conditions in that country.</a:t>
            </a:r>
          </a:p>
          <a:p>
            <a:endParaRPr lang="en-US" dirty="0"/>
          </a:p>
        </p:txBody>
      </p:sp>
    </p:spTree>
    <p:extLst>
      <p:ext uri="{BB962C8B-B14F-4D97-AF65-F5344CB8AC3E}">
        <p14:creationId xmlns:p14="http://schemas.microsoft.com/office/powerpoint/2010/main" val="70312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concept of primary eye care is one </a:t>
            </a:r>
            <a:r>
              <a:rPr lang="en-US" dirty="0" smtClean="0"/>
              <a:t>of the </a:t>
            </a:r>
            <a:r>
              <a:rPr lang="en-US" dirty="0"/>
              <a:t>most significant developments in the field of eye health care over the last few years. </a:t>
            </a:r>
            <a:endParaRPr lang="en-US" dirty="0" smtClean="0"/>
          </a:p>
          <a:p>
            <a:r>
              <a:rPr lang="en-US" dirty="0" smtClean="0"/>
              <a:t>A </a:t>
            </a:r>
            <a:r>
              <a:rPr lang="en-US" dirty="0"/>
              <a:t>wide range of eye conditions can be treated/prevented at the </a:t>
            </a:r>
            <a:r>
              <a:rPr lang="en-US" dirty="0" err="1"/>
              <a:t>grassroot</a:t>
            </a:r>
            <a:r>
              <a:rPr lang="en-US" dirty="0"/>
              <a:t> level by locally-trained primary health workers who are the first to make contact with the community. </a:t>
            </a:r>
          </a:p>
        </p:txBody>
      </p:sp>
    </p:spTree>
    <p:extLst>
      <p:ext uri="{BB962C8B-B14F-4D97-AF65-F5344CB8AC3E}">
        <p14:creationId xmlns:p14="http://schemas.microsoft.com/office/powerpoint/2010/main" val="4135220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Peripheral sector for primary eye care at PHC and </a:t>
            </a:r>
            <a:r>
              <a:rPr lang="en-US" dirty="0" err="1"/>
              <a:t>subcentre</a:t>
            </a:r>
            <a:r>
              <a:rPr lang="en-US" dirty="0"/>
              <a:t> levels is being strengthened </a:t>
            </a:r>
            <a:r>
              <a:rPr lang="en-US" dirty="0" smtClean="0"/>
              <a:t>by:</a:t>
            </a:r>
          </a:p>
          <a:p>
            <a:r>
              <a:rPr lang="en-US" dirty="0" smtClean="0"/>
              <a:t>Providing </a:t>
            </a:r>
            <a:r>
              <a:rPr lang="en-US" dirty="0"/>
              <a:t>necessary equipment,  </a:t>
            </a:r>
            <a:endParaRPr lang="en-US" dirty="0" smtClean="0"/>
          </a:p>
          <a:p>
            <a:r>
              <a:rPr lang="en-US" dirty="0" smtClean="0"/>
              <a:t>Posting </a:t>
            </a:r>
            <a:r>
              <a:rPr lang="en-US" dirty="0"/>
              <a:t>a paramedical ophthalmic </a:t>
            </a:r>
            <a:r>
              <a:rPr lang="en-US" dirty="0" smtClean="0"/>
              <a:t>assistant,</a:t>
            </a:r>
          </a:p>
          <a:p>
            <a:r>
              <a:rPr lang="en-US" dirty="0" err="1" smtClean="0"/>
              <a:t>Organising</a:t>
            </a:r>
            <a:r>
              <a:rPr lang="en-US" dirty="0" smtClean="0"/>
              <a:t> </a:t>
            </a:r>
            <a:r>
              <a:rPr lang="en-US" dirty="0"/>
              <a:t>refresher courses for doctors and other staff of PHC on prevention of blindness. </a:t>
            </a:r>
          </a:p>
        </p:txBody>
      </p:sp>
    </p:spTree>
    <p:extLst>
      <p:ext uri="{BB962C8B-B14F-4D97-AF65-F5344CB8AC3E}">
        <p14:creationId xmlns:p14="http://schemas.microsoft.com/office/powerpoint/2010/main" val="2148621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 OF PRIMARY EYE CARE</a:t>
            </a:r>
            <a:endParaRPr lang="en-US" dirty="0"/>
          </a:p>
        </p:txBody>
      </p:sp>
      <p:sp>
        <p:nvSpPr>
          <p:cNvPr id="3" name="Content Placeholder 2"/>
          <p:cNvSpPr>
            <a:spLocks noGrp="1"/>
          </p:cNvSpPr>
          <p:nvPr>
            <p:ph idx="1"/>
          </p:nvPr>
        </p:nvSpPr>
        <p:spPr/>
        <p:txBody>
          <a:bodyPr>
            <a:normAutofit lnSpcReduction="10000"/>
          </a:bodyPr>
          <a:lstStyle/>
          <a:p>
            <a:r>
              <a:rPr lang="en-US" dirty="0" smtClean="0"/>
              <a:t>1</a:t>
            </a:r>
            <a:r>
              <a:rPr lang="en-US" dirty="0"/>
              <a:t>. </a:t>
            </a:r>
            <a:r>
              <a:rPr lang="en-US" dirty="0" err="1" smtClean="0"/>
              <a:t>Promotive</a:t>
            </a:r>
            <a:r>
              <a:rPr lang="en-US" dirty="0" smtClean="0"/>
              <a:t>: </a:t>
            </a:r>
          </a:p>
          <a:p>
            <a:r>
              <a:rPr lang="en-US" dirty="0" smtClean="0"/>
              <a:t>Nutrition Education</a:t>
            </a:r>
          </a:p>
          <a:p>
            <a:r>
              <a:rPr lang="en-US" dirty="0" smtClean="0"/>
              <a:t> Improved maternal and </a:t>
            </a:r>
            <a:r>
              <a:rPr lang="en-US" dirty="0"/>
              <a:t>child </a:t>
            </a:r>
            <a:r>
              <a:rPr lang="en-US" dirty="0" smtClean="0"/>
              <a:t>nutrition</a:t>
            </a:r>
          </a:p>
          <a:p>
            <a:r>
              <a:rPr lang="en-US" dirty="0" smtClean="0"/>
              <a:t> </a:t>
            </a:r>
            <a:r>
              <a:rPr lang="en-US" dirty="0"/>
              <a:t>Health education </a:t>
            </a:r>
          </a:p>
          <a:p>
            <a:r>
              <a:rPr lang="en-US" dirty="0" smtClean="0"/>
              <a:t>Face </a:t>
            </a:r>
            <a:r>
              <a:rPr lang="en-US" dirty="0"/>
              <a:t>washing </a:t>
            </a:r>
          </a:p>
          <a:p>
            <a:r>
              <a:rPr lang="en-US" dirty="0" smtClean="0"/>
              <a:t>Good </a:t>
            </a:r>
            <a:r>
              <a:rPr lang="en-US" dirty="0"/>
              <a:t>antenatal care </a:t>
            </a:r>
          </a:p>
          <a:p>
            <a:r>
              <a:rPr lang="en-US" dirty="0" smtClean="0"/>
              <a:t>Safe </a:t>
            </a:r>
            <a:r>
              <a:rPr lang="en-US" dirty="0"/>
              <a:t>water </a:t>
            </a:r>
          </a:p>
          <a:p>
            <a:r>
              <a:rPr lang="en-US" dirty="0" smtClean="0"/>
              <a:t>Improved environmental </a:t>
            </a:r>
            <a:r>
              <a:rPr lang="en-US" dirty="0"/>
              <a:t>sanitation  </a:t>
            </a:r>
          </a:p>
        </p:txBody>
      </p:sp>
    </p:spTree>
    <p:extLst>
      <p:ext uri="{BB962C8B-B14F-4D97-AF65-F5344CB8AC3E}">
        <p14:creationId xmlns:p14="http://schemas.microsoft.com/office/powerpoint/2010/main" val="3001296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a:t> </a:t>
            </a:r>
            <a:r>
              <a:rPr lang="en-US" dirty="0" smtClean="0"/>
              <a:t>2. </a:t>
            </a:r>
            <a:r>
              <a:rPr lang="en-US" dirty="0"/>
              <a:t>Preventive:  </a:t>
            </a:r>
            <a:endParaRPr lang="en-US" dirty="0" smtClean="0"/>
          </a:p>
          <a:p>
            <a:r>
              <a:rPr lang="en-US" dirty="0" smtClean="0"/>
              <a:t>Ocular prophylaxis </a:t>
            </a:r>
            <a:r>
              <a:rPr lang="en-US" dirty="0"/>
              <a:t>at birth </a:t>
            </a:r>
            <a:r>
              <a:rPr lang="en-US" dirty="0" smtClean="0"/>
              <a:t> </a:t>
            </a:r>
            <a:r>
              <a:rPr lang="en-US" dirty="0"/>
              <a:t> </a:t>
            </a:r>
            <a:endParaRPr lang="en-US" dirty="0" smtClean="0"/>
          </a:p>
          <a:p>
            <a:r>
              <a:rPr lang="en-US" dirty="0" smtClean="0"/>
              <a:t>Vitamin </a:t>
            </a:r>
            <a:r>
              <a:rPr lang="en-US" dirty="0"/>
              <a:t>A doses  </a:t>
            </a:r>
          </a:p>
          <a:p>
            <a:r>
              <a:rPr lang="en-US" dirty="0" smtClean="0"/>
              <a:t> </a:t>
            </a:r>
            <a:r>
              <a:rPr lang="en-US" dirty="0"/>
              <a:t>Measles vaccine </a:t>
            </a:r>
            <a:r>
              <a:rPr lang="en-US" dirty="0" smtClean="0"/>
              <a:t> </a:t>
            </a:r>
            <a:r>
              <a:rPr lang="en-US" dirty="0"/>
              <a:t> </a:t>
            </a:r>
            <a:endParaRPr lang="en-US" dirty="0" smtClean="0"/>
          </a:p>
          <a:p>
            <a:r>
              <a:rPr lang="en-US" dirty="0"/>
              <a:t>Perinatal care </a:t>
            </a:r>
            <a:endParaRPr lang="en-US" dirty="0" smtClean="0"/>
          </a:p>
          <a:p>
            <a:r>
              <a:rPr lang="en-US" dirty="0" smtClean="0"/>
              <a:t>Avoid medication in  </a:t>
            </a:r>
            <a:r>
              <a:rPr lang="en-US" dirty="0"/>
              <a:t>pregnancy </a:t>
            </a:r>
          </a:p>
          <a:p>
            <a:r>
              <a:rPr lang="en-US" dirty="0" smtClean="0"/>
              <a:t> </a:t>
            </a:r>
            <a:r>
              <a:rPr lang="en-US" dirty="0"/>
              <a:t>Avoid hypoxia at </a:t>
            </a:r>
            <a:r>
              <a:rPr lang="en-US" dirty="0" smtClean="0"/>
              <a:t>birth</a:t>
            </a:r>
          </a:p>
          <a:p>
            <a:r>
              <a:rPr lang="en-US" dirty="0" smtClean="0"/>
              <a:t>Examine </a:t>
            </a:r>
            <a:r>
              <a:rPr lang="en-US" dirty="0"/>
              <a:t>neonate’s </a:t>
            </a:r>
            <a:r>
              <a:rPr lang="en-US" dirty="0" smtClean="0"/>
              <a:t>eyes</a:t>
            </a:r>
          </a:p>
          <a:p>
            <a:r>
              <a:rPr lang="en-US" dirty="0" smtClean="0"/>
              <a:t> Nutrition supplementation  </a:t>
            </a:r>
            <a:endParaRPr lang="en-US" dirty="0"/>
          </a:p>
        </p:txBody>
      </p:sp>
    </p:spTree>
    <p:extLst>
      <p:ext uri="{BB962C8B-B14F-4D97-AF65-F5344CB8AC3E}">
        <p14:creationId xmlns:p14="http://schemas.microsoft.com/office/powerpoint/2010/main" val="340790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 </a:t>
            </a:r>
            <a:r>
              <a:rPr lang="en-US" dirty="0" smtClean="0"/>
              <a:t>3</a:t>
            </a:r>
            <a:r>
              <a:rPr lang="en-US" dirty="0"/>
              <a:t>. </a:t>
            </a:r>
            <a:r>
              <a:rPr lang="en-US" dirty="0" smtClean="0"/>
              <a:t>Curative: </a:t>
            </a:r>
          </a:p>
          <a:p>
            <a:r>
              <a:rPr lang="en-US" dirty="0" smtClean="0"/>
              <a:t>Vision screening  </a:t>
            </a:r>
            <a:r>
              <a:rPr lang="en-US" dirty="0"/>
              <a:t> </a:t>
            </a:r>
            <a:endParaRPr lang="en-US" dirty="0" smtClean="0"/>
          </a:p>
          <a:p>
            <a:r>
              <a:rPr lang="en-US" dirty="0" smtClean="0"/>
              <a:t>Treatment for vitamin </a:t>
            </a:r>
            <a:r>
              <a:rPr lang="en-US" dirty="0"/>
              <a:t>A </a:t>
            </a:r>
            <a:r>
              <a:rPr lang="en-US" dirty="0" smtClean="0"/>
              <a:t>deficiency </a:t>
            </a:r>
          </a:p>
          <a:p>
            <a:r>
              <a:rPr lang="en-US" dirty="0" smtClean="0"/>
              <a:t> </a:t>
            </a:r>
            <a:r>
              <a:rPr lang="en-US" dirty="0"/>
              <a:t>Referral for </a:t>
            </a:r>
            <a:r>
              <a:rPr lang="en-US" dirty="0" smtClean="0"/>
              <a:t>surgery</a:t>
            </a:r>
          </a:p>
          <a:p>
            <a:r>
              <a:rPr lang="en-US" dirty="0" smtClean="0"/>
              <a:t> Emergency management</a:t>
            </a:r>
          </a:p>
          <a:p>
            <a:r>
              <a:rPr lang="en-US" dirty="0" smtClean="0"/>
              <a:t>Treatment </a:t>
            </a:r>
            <a:r>
              <a:rPr lang="en-US" dirty="0"/>
              <a:t>for </a:t>
            </a:r>
            <a:r>
              <a:rPr lang="en-US" dirty="0" smtClean="0"/>
              <a:t>trachoma </a:t>
            </a:r>
          </a:p>
          <a:p>
            <a:r>
              <a:rPr lang="en-US" dirty="0" smtClean="0"/>
              <a:t>Treatment </a:t>
            </a:r>
            <a:r>
              <a:rPr lang="en-US" dirty="0"/>
              <a:t>for other common eye diseases</a:t>
            </a:r>
          </a:p>
          <a:p>
            <a:pPr marL="0" indent="0">
              <a:buNone/>
            </a:pPr>
            <a:r>
              <a:rPr lang="en-US" dirty="0" smtClean="0"/>
              <a:t> </a:t>
            </a:r>
            <a:endParaRPr lang="en-US" dirty="0"/>
          </a:p>
        </p:txBody>
      </p:sp>
    </p:spTree>
    <p:extLst>
      <p:ext uri="{BB962C8B-B14F-4D97-AF65-F5344CB8AC3E}">
        <p14:creationId xmlns:p14="http://schemas.microsoft.com/office/powerpoint/2010/main" val="3003050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4</a:t>
            </a:r>
            <a:r>
              <a:rPr lang="en-US" dirty="0"/>
              <a:t>. </a:t>
            </a:r>
            <a:r>
              <a:rPr lang="en-US" dirty="0" smtClean="0"/>
              <a:t>Rehabilitative: </a:t>
            </a:r>
          </a:p>
          <a:p>
            <a:r>
              <a:rPr lang="en-US" dirty="0" smtClean="0"/>
              <a:t>Provision </a:t>
            </a:r>
            <a:r>
              <a:rPr lang="en-US" dirty="0"/>
              <a:t>of </a:t>
            </a:r>
            <a:r>
              <a:rPr lang="en-US" dirty="0" smtClean="0"/>
              <a:t>low vision services </a:t>
            </a:r>
          </a:p>
          <a:p>
            <a:r>
              <a:rPr lang="en-US" dirty="0" smtClean="0"/>
              <a:t> </a:t>
            </a:r>
            <a:r>
              <a:rPr lang="en-US" dirty="0"/>
              <a:t>Community based </a:t>
            </a:r>
            <a:r>
              <a:rPr lang="en-US" dirty="0" smtClean="0"/>
              <a:t> rehabilitation</a:t>
            </a:r>
          </a:p>
          <a:p>
            <a:r>
              <a:rPr lang="en-US" dirty="0" err="1" smtClean="0"/>
              <a:t>Counselling</a:t>
            </a:r>
            <a:r>
              <a:rPr lang="en-US" dirty="0" smtClean="0"/>
              <a:t> </a:t>
            </a:r>
            <a:r>
              <a:rPr lang="en-US" dirty="0"/>
              <a:t>of </a:t>
            </a:r>
            <a:r>
              <a:rPr lang="en-US" dirty="0" smtClean="0"/>
              <a:t>the incurably blind</a:t>
            </a:r>
          </a:p>
          <a:p>
            <a:r>
              <a:rPr lang="en-US" dirty="0" smtClean="0"/>
              <a:t>Certification of the blind by the eye surgeon</a:t>
            </a:r>
          </a:p>
          <a:p>
            <a:r>
              <a:rPr lang="en-US" dirty="0" err="1" smtClean="0"/>
              <a:t>Sensitise</a:t>
            </a:r>
            <a:r>
              <a:rPr lang="en-US" dirty="0" smtClean="0"/>
              <a:t> about </a:t>
            </a:r>
            <a:r>
              <a:rPr lang="en-US" dirty="0"/>
              <a:t>concessions </a:t>
            </a:r>
          </a:p>
        </p:txBody>
      </p:sp>
    </p:spTree>
    <p:extLst>
      <p:ext uri="{BB962C8B-B14F-4D97-AF65-F5344CB8AC3E}">
        <p14:creationId xmlns:p14="http://schemas.microsoft.com/office/powerpoint/2010/main" val="3312729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Prevention of Blindness and Visual Impairment</a:t>
            </a:r>
          </a:p>
        </p:txBody>
      </p:sp>
      <p:sp>
        <p:nvSpPr>
          <p:cNvPr id="3" name="Content Placeholder 2"/>
          <p:cNvSpPr>
            <a:spLocks noGrp="1"/>
          </p:cNvSpPr>
          <p:nvPr>
            <p:ph idx="1"/>
          </p:nvPr>
        </p:nvSpPr>
        <p:spPr/>
        <p:txBody>
          <a:bodyPr>
            <a:normAutofit/>
          </a:bodyPr>
          <a:lstStyle/>
          <a:p>
            <a:r>
              <a:rPr lang="en-US" dirty="0"/>
              <a:t>GLOBAL INITIATIVES FOR PREVENTION OF BLINDNESS</a:t>
            </a:r>
          </a:p>
          <a:p>
            <a:r>
              <a:rPr lang="en-US" dirty="0"/>
              <a:t>The concept of avoidable blindness (i.e., preventable or curable) has gained increasing recognition during the last three decades. </a:t>
            </a:r>
            <a:endParaRPr lang="en-US" dirty="0" smtClean="0"/>
          </a:p>
        </p:txBody>
      </p:sp>
    </p:spTree>
    <p:extLst>
      <p:ext uri="{BB962C8B-B14F-4D97-AF65-F5344CB8AC3E}">
        <p14:creationId xmlns:p14="http://schemas.microsoft.com/office/powerpoint/2010/main" val="30412413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842</Words>
  <Application>Microsoft Office PowerPoint</Application>
  <PresentationFormat>On-screen Show (4:3)</PresentationFormat>
  <Paragraphs>92</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Primary Eye Care and Prevention of Blindness and Visual Impairment. Vision 2020- The Right to Sight </vt:lpstr>
      <vt:lpstr>Primary Eye Care and Prevention of Blindness and Visual Impairment. </vt:lpstr>
      <vt:lpstr>PowerPoint Presentation</vt:lpstr>
      <vt:lpstr>PowerPoint Presentation</vt:lpstr>
      <vt:lpstr>COMPONENTS OF PRIMARY EYE CARE</vt:lpstr>
      <vt:lpstr>PowerPoint Presentation</vt:lpstr>
      <vt:lpstr>PowerPoint Presentation</vt:lpstr>
      <vt:lpstr>PowerPoint Presentation</vt:lpstr>
      <vt:lpstr>Prevention of Blindness and Visual Impairment</vt:lpstr>
      <vt:lpstr>PowerPoint Presentation</vt:lpstr>
      <vt:lpstr>PowerPoint Presentation</vt:lpstr>
      <vt:lpstr>PowerPoint Presentation</vt:lpstr>
      <vt:lpstr>PowerPoint Presentation</vt:lpstr>
      <vt:lpstr>VISION 2020: THE RIGHT TO SIGHT </vt:lpstr>
      <vt:lpstr>PowerPoint Presentation</vt:lpstr>
      <vt:lpstr>PowerPoint Presentation</vt:lpstr>
      <vt:lpstr>PowerPoint Presentation</vt:lpstr>
      <vt:lpstr>STRATEGIC APPROACHES</vt:lpstr>
      <vt:lpstr>Disease prevention and control </vt:lpstr>
      <vt:lpstr>Disease prevention and control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Eye Care and Prevention of Blindness and Visual Impairment. Vision 2020- The Right to Sight </dc:title>
  <dc:creator>user</dc:creator>
  <cp:lastModifiedBy>user</cp:lastModifiedBy>
  <cp:revision>17</cp:revision>
  <dcterms:created xsi:type="dcterms:W3CDTF">2016-07-23T18:42:49Z</dcterms:created>
  <dcterms:modified xsi:type="dcterms:W3CDTF">2019-07-16T20:39:50Z</dcterms:modified>
</cp:coreProperties>
</file>